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5" r:id="rId6"/>
    <p:sldId id="270" r:id="rId7"/>
    <p:sldId id="267" r:id="rId8"/>
    <p:sldId id="269" r:id="rId9"/>
    <p:sldId id="271" r:id="rId10"/>
    <p:sldId id="272" r:id="rId11"/>
    <p:sldId id="273" r:id="rId12"/>
    <p:sldId id="274" r:id="rId13"/>
    <p:sldId id="276" r:id="rId14"/>
    <p:sldId id="277" r:id="rId15"/>
    <p:sldId id="260" r:id="rId16"/>
    <p:sldId id="262" r:id="rId17"/>
    <p:sldId id="266" r:id="rId18"/>
  </p:sldIdLst>
  <p:sldSz cx="18288000" cy="10287000"/>
  <p:notesSz cx="6858000" cy="9144000"/>
  <p:embeddedFontLs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C"/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" y="-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D2293-1452-466F-BAA7-C6798A0966E9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BB6CF-E34B-475D-9886-AC8CCD37B2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6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번에 따로 뭐 설치할 필요 없이 브라우저만 있으면 바로 사용가능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B6CF-E34B-475D-9886-AC8CCD37B2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7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발표할때는</a:t>
            </a:r>
            <a:r>
              <a:rPr lang="ko-KR" altLang="en-US" dirty="0"/>
              <a:t> 크게 흐름을 본다고 말하며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en-US" altLang="ko-KR" dirty="0" err="1"/>
              <a:t>db</a:t>
            </a:r>
            <a:r>
              <a:rPr lang="ko-KR" altLang="en-US" dirty="0"/>
              <a:t>부분은 일단 빼놓고 할 예정</a:t>
            </a:r>
            <a:r>
              <a:rPr lang="en-US" altLang="ko-KR" dirty="0"/>
              <a:t>(</a:t>
            </a:r>
            <a:r>
              <a:rPr lang="ko-KR" altLang="en-US" dirty="0"/>
              <a:t>사실은 </a:t>
            </a:r>
            <a:r>
              <a:rPr lang="ko-KR" altLang="en-US" dirty="0" err="1"/>
              <a:t>넣는걸</a:t>
            </a:r>
            <a:r>
              <a:rPr lang="ko-KR" altLang="en-US" dirty="0"/>
              <a:t> 까먹었습니다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B6CF-E34B-475D-9886-AC8CCD37B2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63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오프라인 사진은 </a:t>
            </a:r>
            <a:r>
              <a:rPr lang="ko-KR" altLang="en-US" dirty="0" err="1"/>
              <a:t>저번주</a:t>
            </a:r>
            <a:r>
              <a:rPr lang="ko-KR" altLang="en-US" dirty="0"/>
              <a:t> 수요일이고 일단은 </a:t>
            </a:r>
            <a:r>
              <a:rPr lang="ko-KR" altLang="en-US" dirty="0" err="1"/>
              <a:t>종프</a:t>
            </a:r>
            <a:r>
              <a:rPr lang="ko-KR" altLang="en-US" dirty="0"/>
              <a:t> </a:t>
            </a:r>
            <a:r>
              <a:rPr lang="ko-KR" altLang="en-US" dirty="0" err="1"/>
              <a:t>수업이없는</a:t>
            </a:r>
            <a:r>
              <a:rPr lang="ko-KR" altLang="en-US" dirty="0"/>
              <a:t> 날 수요일 비대면으로 회의 예상 필요하다면</a:t>
            </a:r>
            <a:r>
              <a:rPr lang="en-US" altLang="ko-KR" dirty="0"/>
              <a:t>, </a:t>
            </a:r>
            <a:r>
              <a:rPr lang="ko-KR" altLang="en-US" dirty="0"/>
              <a:t>대면으로 할 예정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B6CF-E34B-475D-9886-AC8CCD37B2C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7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처음 </a:t>
            </a:r>
            <a:r>
              <a:rPr lang="ko-KR" altLang="en-US" dirty="0" err="1"/>
              <a:t>소개할때</a:t>
            </a:r>
            <a:r>
              <a:rPr lang="ko-KR" altLang="en-US" dirty="0"/>
              <a:t> 과제의 필요성을 이야기 했는데</a:t>
            </a:r>
            <a:r>
              <a:rPr lang="en-US" altLang="ko-KR" dirty="0"/>
              <a:t>, </a:t>
            </a:r>
            <a:r>
              <a:rPr lang="ko-KR" altLang="en-US" dirty="0"/>
              <a:t>이런 불편한 점들을 모두 장점으로 바꿨다는 식의 내용으로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활용방안으로는 법률 전문가가 검토 전 초안 자동 생성 기능으로 활용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B6CF-E34B-475D-9886-AC8CCD37B2C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94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근데 이렇게 </a:t>
            </a:r>
            <a:r>
              <a:rPr lang="ko-KR" altLang="en-US" dirty="0" err="1"/>
              <a:t>끝맽음을</a:t>
            </a:r>
            <a:r>
              <a:rPr lang="ko-KR" altLang="en-US" dirty="0"/>
              <a:t> 내면 흠</a:t>
            </a:r>
            <a:r>
              <a:rPr lang="en-US" altLang="ko-KR" dirty="0"/>
              <a:t>…. </a:t>
            </a:r>
            <a:r>
              <a:rPr lang="ko-KR" altLang="en-US" dirty="0"/>
              <a:t>쉽지 않을 거 같네요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BB6CF-E34B-475D-9886-AC8CCD37B2C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99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054535"/>
            <a:ext cx="11506200" cy="117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</a:t>
            </a:r>
            <a:r>
              <a:rPr lang="ko-KR" altLang="en-US" sz="6999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를 활용한 계약서작성 </a:t>
            </a:r>
            <a:r>
              <a:rPr lang="ko-KR" altLang="en-US" sz="6999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웹개발</a:t>
            </a:r>
            <a:endParaRPr lang="en-US" sz="6999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2050" y="5454590"/>
            <a:ext cx="441960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계획 및 요구분석 발표</a:t>
            </a:r>
            <a:endParaRPr lang="en-US" sz="30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9595" y="8836025"/>
            <a:ext cx="1762205" cy="419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latin typeface="Source Han Sans KR"/>
                <a:ea typeface="Source Han Sans KR"/>
                <a:cs typeface="Source Han Sans KR"/>
                <a:sym typeface="Source Han Sans KR"/>
              </a:rPr>
              <a:t>2025.03.19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341857" y="7690296"/>
            <a:ext cx="2324100" cy="22914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63979" y="8496448"/>
            <a:ext cx="1679856" cy="46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dirty="0"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2786" dirty="0">
                <a:latin typeface="Source Han Sans KR"/>
                <a:ea typeface="Source Han Sans KR"/>
                <a:cs typeface="Source Han Sans KR"/>
                <a:sym typeface="Source Han Sans KR"/>
              </a:rPr>
              <a:t>팀 김민수</a:t>
            </a:r>
            <a:endParaRPr lang="en-US" sz="2786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500C813-4561-402E-A423-167C0552D92F}"/>
              </a:ext>
            </a:extLst>
          </p:cNvPr>
          <p:cNvSpPr txBox="1"/>
          <p:nvPr/>
        </p:nvSpPr>
        <p:spPr>
          <a:xfrm>
            <a:off x="12625387" y="5315306"/>
            <a:ext cx="441960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기업 </a:t>
            </a:r>
            <a:r>
              <a:rPr lang="en-US" altLang="ko-KR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3000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빅뷰</a:t>
            </a:r>
            <a:endParaRPr lang="en-US" sz="30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3274F62-0908-4F9E-A113-A12BC84765F2}"/>
              </a:ext>
            </a:extLst>
          </p:cNvPr>
          <p:cNvSpPr txBox="1"/>
          <p:nvPr/>
        </p:nvSpPr>
        <p:spPr>
          <a:xfrm>
            <a:off x="12625387" y="6043589"/>
            <a:ext cx="441960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멘토 </a:t>
            </a:r>
            <a:r>
              <a:rPr lang="en-US" altLang="ko-KR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3000" dirty="0">
                <a:latin typeface="Source Han Sans KR"/>
                <a:ea typeface="Source Han Sans KR"/>
                <a:cs typeface="Source Han Sans KR"/>
                <a:sym typeface="Source Han Sans KR"/>
              </a:rPr>
              <a:t>장영민 멘토님</a:t>
            </a:r>
            <a:endParaRPr lang="en-US" sz="3000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최종 목표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9F710-4F2D-4F58-9446-6C90BCBD2B23}"/>
              </a:ext>
            </a:extLst>
          </p:cNvPr>
          <p:cNvSpPr txBox="1"/>
          <p:nvPr/>
        </p:nvSpPr>
        <p:spPr>
          <a:xfrm>
            <a:off x="11201400" y="2476500"/>
            <a:ext cx="6934200" cy="15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✅ </a:t>
            </a: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핵심 기능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lvl="0" algn="l">
              <a:lnSpc>
                <a:spcPts val="3000"/>
              </a:lnSpc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altLang="ko-KR" sz="2000" b="1" dirty="0">
                <a:latin typeface="Source Han Sans KR Bold" panose="020B0600000101010101" charset="-127"/>
                <a:ea typeface="Source Han Sans KR Bold" panose="020B0600000101010101" charset="-127"/>
              </a:rPr>
              <a:t>STT(Speech-to-Text) </a:t>
            </a:r>
            <a:r>
              <a:rPr lang="ko-KR" altLang="en-US" sz="2000" b="1" dirty="0">
                <a:latin typeface="Source Han Sans KR Bold" panose="020B0600000101010101" charset="-127"/>
                <a:ea typeface="Source Han Sans KR Bold" panose="020B0600000101010101" charset="-127"/>
              </a:rPr>
              <a:t>변환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Whisper API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활용하여 음성을 텍스트로 변환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  <a:endParaRPr lang="en-US" sz="20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67141-39AB-4655-8080-D7AA79DA7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34" y="2084282"/>
            <a:ext cx="9506266" cy="72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최종 목표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7AB86-1C3B-4669-99BE-3F3C44B3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0751"/>
            <a:ext cx="9761983" cy="6979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9F710-4F2D-4F58-9446-6C90BCBD2B23}"/>
              </a:ext>
            </a:extLst>
          </p:cNvPr>
          <p:cNvSpPr txBox="1"/>
          <p:nvPr/>
        </p:nvSpPr>
        <p:spPr>
          <a:xfrm>
            <a:off x="11201400" y="2476500"/>
            <a:ext cx="6934200" cy="11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✅ </a:t>
            </a: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핵심 기능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lvl="0" algn="l">
              <a:lnSpc>
                <a:spcPts val="3000"/>
              </a:lnSpc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사용자가 직접 녹음</a:t>
            </a:r>
            <a:endParaRPr lang="en-US" sz="20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97439-8E1A-4D91-BD1C-15F6BCDB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0750"/>
            <a:ext cx="9761982" cy="69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최종 목표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7AB86-1C3B-4669-99BE-3F3C44B3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0751"/>
            <a:ext cx="9761983" cy="6979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9F710-4F2D-4F58-9446-6C90BCBD2B23}"/>
              </a:ext>
            </a:extLst>
          </p:cNvPr>
          <p:cNvSpPr txBox="1"/>
          <p:nvPr/>
        </p:nvSpPr>
        <p:spPr>
          <a:xfrm>
            <a:off x="11201400" y="2476500"/>
            <a:ext cx="6934200" cy="2662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✅ </a:t>
            </a: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핵심 기능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lvl="0" algn="l">
              <a:lnSpc>
                <a:spcPts val="3000"/>
              </a:lnSpc>
            </a:pPr>
            <a:endParaRPr lang="en-US" altLang="ko-KR" sz="25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GPT 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기반 계약서 자동 생성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변환된 텍스트를 기반으로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GPT API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이용해 계약서 초안 작성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pPr lvl="1">
              <a:lnSpc>
                <a:spcPts val="3000"/>
              </a:lnSpc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altLang="ko-KR" sz="2000" b="1" dirty="0">
                <a:latin typeface="Source Han Sans KR Bold" panose="020B0600000101010101" charset="-127"/>
                <a:ea typeface="Source Han Sans KR Bold" panose="020B0600000101010101" charset="-127"/>
              </a:rPr>
              <a:t>PDF </a:t>
            </a:r>
            <a:r>
              <a:rPr lang="ko-KR" altLang="en-US" sz="2000" b="1" dirty="0">
                <a:latin typeface="Source Han Sans KR Bold" panose="020B0600000101010101" charset="-127"/>
                <a:ea typeface="Source Han Sans KR Bold" panose="020B0600000101010101" charset="-127"/>
              </a:rPr>
              <a:t>변환 및 다운로드 기능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완성된 계약서를 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PDF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로 변환하여 제공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  <a:endParaRPr lang="en-US" sz="20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75FB8-8692-4912-8F93-EE391D2C3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2230"/>
            <a:ext cx="9761983" cy="697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추진 일정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Gantt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차트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D67B891-AFAC-43D9-92EB-89479E255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316651"/>
              </p:ext>
            </p:extLst>
          </p:nvPr>
        </p:nvGraphicFramePr>
        <p:xfrm>
          <a:off x="1143000" y="1711945"/>
          <a:ext cx="14379575" cy="748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3" imgW="21152836" imgH="11010608" progId="Acrobat.Document.DC">
                  <p:embed/>
                </p:oleObj>
              </mc:Choice>
              <mc:Fallback>
                <p:oleObj name="Acrobat Document" r:id="rId3" imgW="21152836" imgH="1101060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1711945"/>
                        <a:ext cx="14379575" cy="748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61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추진 일정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3810000" cy="323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000" b="1" i="0" dirty="0">
                <a:solidFill>
                  <a:srgbClr val="2D3B45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멘토</a:t>
            </a:r>
            <a:r>
              <a:rPr lang="en-US" altLang="ko-KR" sz="2000" b="1" i="0" dirty="0">
                <a:solidFill>
                  <a:srgbClr val="2D3B45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/</a:t>
            </a:r>
            <a:r>
              <a:rPr lang="ko-KR" altLang="en-US" sz="2000" b="1" i="0" dirty="0">
                <a:solidFill>
                  <a:srgbClr val="2D3B45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팀원과의 회의 일정 및 방법 </a:t>
            </a:r>
            <a:endParaRPr lang="en-US" sz="2000" spc="129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2C5867A-97CA-4B91-AB8D-FAE6488DD334}"/>
              </a:ext>
            </a:extLst>
          </p:cNvPr>
          <p:cNvSpPr txBox="1"/>
          <p:nvPr/>
        </p:nvSpPr>
        <p:spPr>
          <a:xfrm>
            <a:off x="10668000" y="4787900"/>
            <a:ext cx="329661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📅 일정</a:t>
            </a:r>
            <a:endParaRPr lang="en-US" sz="2499" b="1" spc="129" dirty="0"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F51DA1C-1503-4F29-A2E2-8A998557DE8A}"/>
              </a:ext>
            </a:extLst>
          </p:cNvPr>
          <p:cNvSpPr txBox="1"/>
          <p:nvPr/>
        </p:nvSpPr>
        <p:spPr>
          <a:xfrm>
            <a:off x="10668000" y="5524500"/>
            <a:ext cx="6415361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정기 회의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: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매주 수요일 오후 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6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시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(Google Meet)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521A2-0B0A-43A9-A889-655694B1C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803"/>
            <a:ext cx="6832343" cy="51242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43E8D49-31A1-4A0A-8F1B-3C3707DFF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8" y="5337385"/>
            <a:ext cx="5886031" cy="42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6" y="606877"/>
            <a:ext cx="3755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 및 활용방안</a:t>
            </a:r>
            <a:endParaRPr lang="en-US" altLang="ko-KR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DE0B0A79-A81B-4E82-8E0D-B7DFB8EC867D}"/>
              </a:ext>
            </a:extLst>
          </p:cNvPr>
          <p:cNvSpPr txBox="1"/>
          <p:nvPr/>
        </p:nvSpPr>
        <p:spPr>
          <a:xfrm>
            <a:off x="10080847" y="3287711"/>
            <a:ext cx="3863753" cy="35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dirty="0"/>
              <a:t>2️⃣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계약서 작성 비용 절감 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CCD5367-E077-4D34-B388-0A4C90CF8922}"/>
              </a:ext>
            </a:extLst>
          </p:cNvPr>
          <p:cNvSpPr txBox="1"/>
          <p:nvPr/>
        </p:nvSpPr>
        <p:spPr>
          <a:xfrm>
            <a:off x="10080847" y="6289570"/>
            <a:ext cx="5631293" cy="35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dirty="0"/>
              <a:t>4️⃣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사용자층 활용 가능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80F20FB-0430-4DEC-95E1-8A62C5E65719}"/>
              </a:ext>
            </a:extLst>
          </p:cNvPr>
          <p:cNvSpPr txBox="1"/>
          <p:nvPr/>
        </p:nvSpPr>
        <p:spPr>
          <a:xfrm>
            <a:off x="10080847" y="3805236"/>
            <a:ext cx="6530753" cy="35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법률 전문가 도움 없이 계약서 작성 가능 → </a:t>
            </a: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비용 절감 효과</a:t>
            </a:r>
            <a:endParaRPr lang="en-US" sz="20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9F5C118-226B-4044-8F1C-257786286032}"/>
              </a:ext>
            </a:extLst>
          </p:cNvPr>
          <p:cNvSpPr txBox="1"/>
          <p:nvPr/>
        </p:nvSpPr>
        <p:spPr>
          <a:xfrm>
            <a:off x="10098432" y="6831553"/>
            <a:ext cx="7130872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프리랜서 </a:t>
            </a:r>
            <a:r>
              <a:rPr lang="en-US" altLang="ko-KR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/ </a:t>
            </a: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소상공인 </a:t>
            </a:r>
            <a:r>
              <a:rPr lang="en-US" altLang="ko-KR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/ </a:t>
            </a: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기업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등 다양한 산업군에서 활용 가능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819E7DB-BC95-4187-9D44-067D1D38CDA0}"/>
              </a:ext>
            </a:extLst>
          </p:cNvPr>
          <p:cNvSpPr txBox="1"/>
          <p:nvPr/>
        </p:nvSpPr>
        <p:spPr>
          <a:xfrm>
            <a:off x="1791792" y="6309669"/>
            <a:ext cx="5142408" cy="35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dirty="0"/>
              <a:t>3️⃣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구두 계약을 서면 계약으로 변환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77754B61-7E8D-4D29-9F5B-280215047AE9}"/>
              </a:ext>
            </a:extLst>
          </p:cNvPr>
          <p:cNvSpPr txBox="1"/>
          <p:nvPr/>
        </p:nvSpPr>
        <p:spPr>
          <a:xfrm>
            <a:off x="1791792" y="6827194"/>
            <a:ext cx="7130872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계약서를 자동으로 문서화하여 </a:t>
            </a: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증거 자료로 활용 가능</a:t>
            </a:r>
            <a:endParaRPr lang="en-US" sz="20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9392C7C3-96DB-4439-AECC-43304462286C}"/>
              </a:ext>
            </a:extLst>
          </p:cNvPr>
          <p:cNvSpPr txBox="1"/>
          <p:nvPr/>
        </p:nvSpPr>
        <p:spPr>
          <a:xfrm>
            <a:off x="1791792" y="3280529"/>
            <a:ext cx="4456608" cy="35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800" dirty="0"/>
              <a:t>1️⃣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계약서 작성의 효율성 증가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6C85D6C7-4D23-4066-A766-EDC06DC0AF5D}"/>
              </a:ext>
            </a:extLst>
          </p:cNvPr>
          <p:cNvSpPr txBox="1"/>
          <p:nvPr/>
        </p:nvSpPr>
        <p:spPr>
          <a:xfrm>
            <a:off x="1791792" y="3798054"/>
            <a:ext cx="6415361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기존 계약서 작성 방식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법률 전문가 필요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보다 </a:t>
            </a:r>
            <a:r>
              <a:rPr lang="ko-KR" altLang="en-US" sz="2000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빠르고 정확하게 계약서 생성 가능</a:t>
            </a:r>
            <a:endParaRPr lang="en-US" sz="20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7827" y="606876"/>
            <a:ext cx="2002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u="none" strike="noStrike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 성과</a:t>
            </a:r>
            <a:endParaRPr lang="en-US" sz="3000" b="1" u="none" strike="noStrike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A2890D-3522-4EB9-A465-7C97DC6BA4AD}"/>
              </a:ext>
            </a:extLst>
          </p:cNvPr>
          <p:cNvSpPr txBox="1"/>
          <p:nvPr/>
        </p:nvSpPr>
        <p:spPr>
          <a:xfrm>
            <a:off x="1981200" y="2705100"/>
            <a:ext cx="6666408" cy="35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b="1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논문</a:t>
            </a:r>
            <a:r>
              <a:rPr lang="en-US" altLang="ko-KR" sz="2000" b="1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/SW</a:t>
            </a:r>
            <a:r>
              <a:rPr lang="ko-KR" altLang="en-US" sz="2000" b="1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등록</a:t>
            </a:r>
            <a:r>
              <a:rPr lang="en-US" altLang="ko-KR" sz="2000" b="1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/</a:t>
            </a:r>
            <a:r>
              <a:rPr lang="ko-KR" altLang="en-US" sz="2000" b="1" i="0" dirty="0">
                <a:solidFill>
                  <a:srgbClr val="2D3B45"/>
                </a:solidFill>
                <a:effectLst/>
                <a:latin typeface="Noto Sans" panose="020B0502040504020204" pitchFamily="34" charset="0"/>
              </a:rPr>
              <a:t>기술문서 </a:t>
            </a:r>
            <a:endParaRPr lang="en-US" sz="20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D71191E9-5AAD-49EF-901C-9ADE7761A67A}"/>
              </a:ext>
            </a:extLst>
          </p:cNvPr>
          <p:cNvSpPr txBox="1"/>
          <p:nvPr/>
        </p:nvSpPr>
        <p:spPr>
          <a:xfrm>
            <a:off x="1981200" y="4115658"/>
            <a:ext cx="6415361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spc="104" dirty="0"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논문</a:t>
            </a:r>
            <a:endParaRPr lang="en-US" sz="2000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FBF49-85F2-4FCB-9348-A1203D328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63" y="2484137"/>
            <a:ext cx="12726143" cy="4528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886040" y="905310"/>
            <a:ext cx="2552700" cy="24984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89350" y="1813208"/>
            <a:ext cx="2346081" cy="682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4041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</a:t>
            </a:r>
            <a:r>
              <a:rPr lang="ko-KR" altLang="en-US" sz="4041" dirty="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 김민수</a:t>
            </a:r>
            <a:endParaRPr lang="en-US" sz="4041" dirty="0">
              <a:solidFill>
                <a:srgbClr val="FFFFF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EE9DA-FB4E-4629-9D81-AFFA33DAA059}"/>
              </a:ext>
            </a:extLst>
          </p:cNvPr>
          <p:cNvSpPr txBox="1"/>
          <p:nvPr/>
        </p:nvSpPr>
        <p:spPr>
          <a:xfrm>
            <a:off x="5418190" y="4457700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0" dirty="0">
                <a:solidFill>
                  <a:schemeClr val="bg1">
                    <a:lumMod val="95000"/>
                  </a:schemeClr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72052" y="4092988"/>
            <a:ext cx="580922" cy="221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ko-KR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  <a:p>
            <a:pPr algn="l">
              <a:lnSpc>
                <a:spcPts val="6000"/>
              </a:lnSpc>
            </a:pPr>
            <a:r>
              <a:rPr 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  <a:p>
            <a:pPr algn="l">
              <a:lnSpc>
                <a:spcPts val="6000"/>
              </a:lnSpc>
            </a:pP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90254" y="4094947"/>
            <a:ext cx="630234" cy="221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  <a:p>
            <a:pPr algn="l">
              <a:lnSpc>
                <a:spcPts val="6000"/>
              </a:lnSpc>
            </a:pPr>
            <a:r>
              <a:rPr 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  <a:p>
            <a:pPr algn="l">
              <a:lnSpc>
                <a:spcPts val="6000"/>
              </a:lnSpc>
            </a:pPr>
            <a:r>
              <a:rPr 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33800" y="4092988"/>
            <a:ext cx="4648200" cy="2215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latin typeface="Source Han Sans KR"/>
                <a:ea typeface="Source Han Sans KR"/>
                <a:cs typeface="Source Han Sans KR"/>
                <a:sym typeface="Source Han Sans KR"/>
              </a:rPr>
              <a:t>목적 및 필요성</a:t>
            </a:r>
            <a:endParaRPr lang="en-US" sz="3000" b="1" spc="156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latin typeface="Source Han Sans KR"/>
                <a:ea typeface="Source Han Sans KR"/>
                <a:cs typeface="Source Han Sans KR"/>
                <a:sym typeface="Source Han Sans KR"/>
              </a:rPr>
              <a:t>과제 내용 및 추진방법</a:t>
            </a:r>
            <a:endParaRPr lang="en-US" sz="3000" b="1" spc="156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latin typeface="Source Han Sans KR"/>
                <a:ea typeface="Source Han Sans KR"/>
                <a:cs typeface="Source Han Sans KR"/>
                <a:sym typeface="Source Han Sans KR"/>
              </a:rPr>
              <a:t>추진 일정</a:t>
            </a:r>
            <a:endParaRPr lang="en-US" altLang="ko-KR" sz="3000" b="1" spc="156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00293" y="4062820"/>
            <a:ext cx="3897453" cy="14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3000" b="1" spc="156" dirty="0">
                <a:latin typeface="Source Han Sans KR"/>
                <a:ea typeface="Source Han Sans KR"/>
                <a:cs typeface="Source Han Sans KR"/>
                <a:sym typeface="Source Han Sans KR"/>
              </a:rPr>
              <a:t>기대 효과 및 활용방안</a:t>
            </a:r>
            <a:endParaRPr lang="en-US" altLang="ko-KR" sz="3000" b="1" spc="156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000"/>
              </a:lnSpc>
            </a:pPr>
            <a:r>
              <a:rPr lang="ko-KR" altLang="en-US" sz="3000" b="1" spc="156" dirty="0">
                <a:latin typeface="Source Han Sans KR"/>
                <a:ea typeface="Source Han Sans KR"/>
                <a:cs typeface="Source Han Sans KR"/>
                <a:sym typeface="Source Han Sans KR"/>
              </a:rPr>
              <a:t>예상 성과</a:t>
            </a:r>
            <a:endParaRPr lang="en-US" sz="3000" b="1" spc="156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54434" y="2510546"/>
            <a:ext cx="12779132" cy="1361272"/>
            <a:chOff x="0" y="-57150"/>
            <a:chExt cx="3365697" cy="3585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 dirty="0">
                <a:solidFill>
                  <a:srgbClr val="005A9C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>
                <a:solidFill>
                  <a:srgbClr val="005A9C"/>
                </a:solidFill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3072665"/>
            <a:ext cx="283702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ko-KR" altLang="en-US" sz="3500" b="1" spc="182" dirty="0">
                <a:solidFill>
                  <a:schemeClr val="bg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3500" b="1" spc="182" dirty="0">
              <a:solidFill>
                <a:schemeClr val="bg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587827" y="3314705"/>
            <a:ext cx="10537373" cy="6365418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374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목적 및 필요성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1591" y="5402061"/>
            <a:ext cx="8187564" cy="15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3000"/>
              </a:lnSpc>
              <a:buAutoNum type="arabicPeriod"/>
            </a:pPr>
            <a:r>
              <a:rPr lang="ko-KR" altLang="en-US" sz="25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계약서 작성의 어려움</a:t>
            </a:r>
            <a:endParaRPr lang="en-US" altLang="ko-KR" sz="25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1">
              <a:lnSpc>
                <a:spcPts val="3000"/>
              </a:lnSpc>
            </a:pP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계약서 작성을 위해 법률적 지식이 필요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1">
              <a:lnSpc>
                <a:spcPts val="3000"/>
              </a:lnSpc>
            </a:pP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변호사나 전문가의 도움을 받을 수 있지만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비용 부담이 큼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914400" lvl="1" indent="-457200">
              <a:lnSpc>
                <a:spcPts val="3000"/>
              </a:lnSpc>
              <a:buAutoNum type="arabicPeriod"/>
            </a:pPr>
            <a:endParaRPr lang="en-US" sz="20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01591" y="4626082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dirty="0"/>
              <a:t>❗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필요성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5A7CAC8-FE90-48B2-A197-1291D3A2A723}"/>
              </a:ext>
            </a:extLst>
          </p:cNvPr>
          <p:cNvSpPr/>
          <p:nvPr/>
        </p:nvSpPr>
        <p:spPr>
          <a:xfrm>
            <a:off x="7620000" y="0"/>
            <a:ext cx="9547459" cy="5617280"/>
          </a:xfrm>
          <a:custGeom>
            <a:avLst/>
            <a:gdLst/>
            <a:ahLst/>
            <a:cxnLst/>
            <a:rect l="l" t="t" r="r" b="b"/>
            <a:pathLst>
              <a:path w="9547459" h="5617280">
                <a:moveTo>
                  <a:pt x="0" y="0"/>
                </a:moveTo>
                <a:lnTo>
                  <a:pt x="9547459" y="0"/>
                </a:lnTo>
                <a:lnTo>
                  <a:pt x="9547459" y="5617280"/>
                </a:lnTo>
                <a:lnTo>
                  <a:pt x="0" y="56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2566CD7-2F49-41AA-817F-D01D099C89AA}"/>
              </a:ext>
            </a:extLst>
          </p:cNvPr>
          <p:cNvSpPr txBox="1"/>
          <p:nvPr/>
        </p:nvSpPr>
        <p:spPr>
          <a:xfrm>
            <a:off x="8402944" y="1922859"/>
            <a:ext cx="8187564" cy="73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</a:pPr>
            <a:r>
              <a:rPr 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AI</a:t>
            </a:r>
            <a:r>
              <a:rPr lang="ko-KR" alt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를 활용하여 다양한 계약서를 자동으로 생성하는 웹 서비스를 개발</a:t>
            </a:r>
            <a:endParaRPr lang="en-US" altLang="ko-KR" sz="20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</a:pPr>
            <a:r>
              <a:rPr 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Ex) </a:t>
            </a:r>
            <a:r>
              <a:rPr lang="ko-KR" alt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위임장</a:t>
            </a:r>
            <a:r>
              <a:rPr lang="en-US" altLang="ko-KR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근로 계약서</a:t>
            </a:r>
            <a:r>
              <a:rPr lang="en-US" altLang="ko-KR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임대차 계약서 </a:t>
            </a:r>
            <a:r>
              <a:rPr lang="en-US" altLang="ko-KR" sz="20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sz="20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C18AA7C-233D-475F-AE08-4EF6C1059921}"/>
              </a:ext>
            </a:extLst>
          </p:cNvPr>
          <p:cNvSpPr txBox="1"/>
          <p:nvPr/>
        </p:nvSpPr>
        <p:spPr>
          <a:xfrm>
            <a:off x="8402944" y="1146880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dirty="0"/>
              <a:t>🎯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목적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488354-BC6E-4155-957B-F84F0386A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31" y="2698335"/>
            <a:ext cx="2217177" cy="2217177"/>
          </a:xfrm>
          <a:prstGeom prst="rect">
            <a:avLst/>
          </a:prstGeom>
        </p:spPr>
      </p:pic>
      <p:sp>
        <p:nvSpPr>
          <p:cNvPr id="23" name="TextBox 8">
            <a:extLst>
              <a:ext uri="{FF2B5EF4-FFF2-40B4-BE49-F238E27FC236}">
                <a16:creationId xmlns:a16="http://schemas.microsoft.com/office/drawing/2014/main" id="{6008F6D8-162F-49B0-A5E2-20316916097D}"/>
              </a:ext>
            </a:extLst>
          </p:cNvPr>
          <p:cNvSpPr txBox="1"/>
          <p:nvPr/>
        </p:nvSpPr>
        <p:spPr>
          <a:xfrm>
            <a:off x="2101591" y="6532312"/>
            <a:ext cx="8187564" cy="1509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en-US" altLang="ko-KR" sz="25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2.  </a:t>
            </a:r>
            <a:r>
              <a:rPr lang="ko-KR" altLang="en-US" sz="25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구두 계약을 서면 계약으로 변환</a:t>
            </a:r>
            <a:endParaRPr lang="en-US" altLang="ko-KR" sz="25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1">
              <a:lnSpc>
                <a:spcPts val="3000"/>
              </a:lnSpc>
            </a:pP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법적 효력을 갖기 위해서는 서면 계약이 필요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1">
              <a:lnSpc>
                <a:spcPts val="3000"/>
              </a:lnSpc>
            </a:pP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프로젝트를 통해 서면 계약서로 변환하여 법적증거로 활용 가능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914400" lvl="1" indent="-457200">
              <a:lnSpc>
                <a:spcPts val="3000"/>
              </a:lnSpc>
              <a:buAutoNum type="arabicPeriod"/>
            </a:pPr>
            <a:endParaRPr lang="en-US" sz="20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3A6F153D-49F6-4A88-9F34-578F49ED2A5A}"/>
              </a:ext>
            </a:extLst>
          </p:cNvPr>
          <p:cNvSpPr txBox="1"/>
          <p:nvPr/>
        </p:nvSpPr>
        <p:spPr>
          <a:xfrm>
            <a:off x="2101591" y="7884869"/>
            <a:ext cx="8187564" cy="112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en-US" altLang="ko-KR" sz="25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3. </a:t>
            </a:r>
            <a:r>
              <a:rPr lang="ko-KR" altLang="en-US" sz="2500" b="1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웹 기반 서비스로 누구나 접근 가능</a:t>
            </a:r>
            <a:endParaRPr lang="en-US" altLang="ko-KR" sz="25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1">
              <a:lnSpc>
                <a:spcPts val="3000"/>
              </a:lnSpc>
            </a:pP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별도의 프로그램 설치 없이 웹에서 쉽게 계약서를 작성가능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914400" lvl="1" indent="-457200">
              <a:lnSpc>
                <a:spcPts val="3000"/>
              </a:lnSpc>
              <a:buAutoNum type="arabicPeriod"/>
            </a:pPr>
            <a:endParaRPr lang="en-US" sz="20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6910B-260E-43D0-BEAE-9C00C1BD721D}"/>
              </a:ext>
            </a:extLst>
          </p:cNvPr>
          <p:cNvSpPr txBox="1"/>
          <p:nvPr/>
        </p:nvSpPr>
        <p:spPr>
          <a:xfrm>
            <a:off x="13716000" y="8807976"/>
            <a:ext cx="31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서면</a:t>
            </a:r>
            <a:r>
              <a:rPr lang="en-US" altLang="ko-KR" dirty="0"/>
              <a:t>: </a:t>
            </a:r>
            <a:r>
              <a:rPr lang="ko-KR" altLang="en-US" dirty="0"/>
              <a:t>글로 작성된 문서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1198763"/>
            <a:ext cx="32004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기술 스택</a:t>
            </a:r>
            <a:r>
              <a:rPr lang="en-US" altLang="ko-KR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프레임 워크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598883F-AE22-443E-9679-4576F0C8D858}"/>
              </a:ext>
            </a:extLst>
          </p:cNvPr>
          <p:cNvGrpSpPr/>
          <p:nvPr/>
        </p:nvGrpSpPr>
        <p:grpSpPr>
          <a:xfrm>
            <a:off x="906630" y="2540091"/>
            <a:ext cx="5283534" cy="5722756"/>
            <a:chOff x="0" y="0"/>
            <a:chExt cx="812800" cy="880368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818771B8-81AE-45F4-ACE7-D2183FCE44F8}"/>
                </a:ext>
              </a:extLst>
            </p:cNvPr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5C59AE7C-D403-48B5-AA5A-316E96292D17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33DDF6A1-3514-4B26-A642-472106777AD6}"/>
              </a:ext>
            </a:extLst>
          </p:cNvPr>
          <p:cNvGrpSpPr/>
          <p:nvPr/>
        </p:nvGrpSpPr>
        <p:grpSpPr>
          <a:xfrm>
            <a:off x="6502233" y="2540091"/>
            <a:ext cx="5283534" cy="5722756"/>
            <a:chOff x="0" y="0"/>
            <a:chExt cx="812800" cy="880368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AE2BFC2-A20F-4DE4-ACC4-47DD18DF2392}"/>
                </a:ext>
              </a:extLst>
            </p:cNvPr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697D74DB-119F-4D09-9F44-86CB4AD19773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921C09B8-5543-4845-93D4-4ED593FE90BA}"/>
              </a:ext>
            </a:extLst>
          </p:cNvPr>
          <p:cNvGrpSpPr/>
          <p:nvPr/>
        </p:nvGrpSpPr>
        <p:grpSpPr>
          <a:xfrm>
            <a:off x="12097836" y="2540091"/>
            <a:ext cx="5283534" cy="5722756"/>
            <a:chOff x="0" y="0"/>
            <a:chExt cx="812800" cy="88036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77D6620-D379-4DCB-9C29-B07665FA941E}"/>
                </a:ext>
              </a:extLst>
            </p:cNvPr>
            <p:cNvSpPr/>
            <p:nvPr/>
          </p:nvSpPr>
          <p:spPr>
            <a:xfrm>
              <a:off x="0" y="0"/>
              <a:ext cx="812800" cy="880368"/>
            </a:xfrm>
            <a:custGeom>
              <a:avLst/>
              <a:gdLst/>
              <a:ahLst/>
              <a:cxnLst/>
              <a:rect l="l" t="t" r="r" b="b"/>
              <a:pathLst>
                <a:path w="812800" h="880368">
                  <a:moveTo>
                    <a:pt x="0" y="0"/>
                  </a:moveTo>
                  <a:lnTo>
                    <a:pt x="812800" y="0"/>
                  </a:lnTo>
                  <a:lnTo>
                    <a:pt x="812800" y="880368"/>
                  </a:lnTo>
                  <a:lnTo>
                    <a:pt x="0" y="88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9DC621B-2C88-4363-8685-8177A666504B}"/>
                </a:ext>
              </a:extLst>
            </p:cNvPr>
            <p:cNvSpPr txBox="1"/>
            <p:nvPr/>
          </p:nvSpPr>
          <p:spPr>
            <a:xfrm>
              <a:off x="0" y="19050"/>
              <a:ext cx="812800" cy="861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endParaRPr/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9D9B3A27-8DE9-447C-9E7F-52FF4A690D82}"/>
              </a:ext>
            </a:extLst>
          </p:cNvPr>
          <p:cNvGrpSpPr/>
          <p:nvPr/>
        </p:nvGrpSpPr>
        <p:grpSpPr>
          <a:xfrm>
            <a:off x="1431943" y="3120965"/>
            <a:ext cx="1469839" cy="1469839"/>
            <a:chOff x="0" y="0"/>
            <a:chExt cx="1959786" cy="1959786"/>
          </a:xfrm>
        </p:grpSpPr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EDFEBBF0-778E-4C97-B83F-61AC60460629}"/>
                </a:ext>
              </a:extLst>
            </p:cNvPr>
            <p:cNvGrpSpPr/>
            <p:nvPr/>
          </p:nvGrpSpPr>
          <p:grpSpPr>
            <a:xfrm>
              <a:off x="0" y="0"/>
              <a:ext cx="1959786" cy="1959786"/>
              <a:chOff x="0" y="0"/>
              <a:chExt cx="812800" cy="812800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9726F401-E5FB-49D6-B9B7-B259E0B913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160D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2" name="TextBox 15">
                <a:extLst>
                  <a:ext uri="{FF2B5EF4-FFF2-40B4-BE49-F238E27FC236}">
                    <a16:creationId xmlns:a16="http://schemas.microsoft.com/office/drawing/2014/main" id="{65631DFB-FCA9-49AC-BB03-CD3175BD9CD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352B939-51DE-4F7C-AE54-639337DF3EC4}"/>
                </a:ext>
              </a:extLst>
            </p:cNvPr>
            <p:cNvSpPr/>
            <p:nvPr/>
          </p:nvSpPr>
          <p:spPr>
            <a:xfrm>
              <a:off x="476102" y="308985"/>
              <a:ext cx="1007581" cy="1341815"/>
            </a:xfrm>
            <a:custGeom>
              <a:avLst/>
              <a:gdLst/>
              <a:ahLst/>
              <a:cxnLst/>
              <a:rect l="l" t="t" r="r" b="b"/>
              <a:pathLst>
                <a:path w="1007581" h="1341815">
                  <a:moveTo>
                    <a:pt x="0" y="0"/>
                  </a:moveTo>
                  <a:lnTo>
                    <a:pt x="1007582" y="0"/>
                  </a:lnTo>
                  <a:lnTo>
                    <a:pt x="1007582" y="1341816"/>
                  </a:lnTo>
                  <a:lnTo>
                    <a:pt x="0" y="1341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3" name="TextBox 28">
            <a:extLst>
              <a:ext uri="{FF2B5EF4-FFF2-40B4-BE49-F238E27FC236}">
                <a16:creationId xmlns:a16="http://schemas.microsoft.com/office/drawing/2014/main" id="{F62871BE-E5F3-4094-ACC5-EE9E8BEC06D6}"/>
              </a:ext>
            </a:extLst>
          </p:cNvPr>
          <p:cNvSpPr txBox="1"/>
          <p:nvPr/>
        </p:nvSpPr>
        <p:spPr>
          <a:xfrm>
            <a:off x="1461251" y="5294212"/>
            <a:ext cx="2822261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프론트엔드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김민수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TextBox 29">
            <a:extLst>
              <a:ext uri="{FF2B5EF4-FFF2-40B4-BE49-F238E27FC236}">
                <a16:creationId xmlns:a16="http://schemas.microsoft.com/office/drawing/2014/main" id="{79FC16C5-794A-498F-8017-BDCA6B27EAD5}"/>
              </a:ext>
            </a:extLst>
          </p:cNvPr>
          <p:cNvSpPr txBox="1"/>
          <p:nvPr/>
        </p:nvSpPr>
        <p:spPr>
          <a:xfrm>
            <a:off x="7055500" y="5290260"/>
            <a:ext cx="26219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백엔드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김민석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5" name="TextBox 30">
            <a:extLst>
              <a:ext uri="{FF2B5EF4-FFF2-40B4-BE49-F238E27FC236}">
                <a16:creationId xmlns:a16="http://schemas.microsoft.com/office/drawing/2014/main" id="{920C751C-0343-4D42-8C20-E92449A1AD1E}"/>
              </a:ext>
            </a:extLst>
          </p:cNvPr>
          <p:cNvSpPr txBox="1"/>
          <p:nvPr/>
        </p:nvSpPr>
        <p:spPr>
          <a:xfrm>
            <a:off x="12664737" y="5290260"/>
            <a:ext cx="3261063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(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박영찬 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윤서영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4EBFD70A-5002-4C43-BD78-2FF392E89397}"/>
              </a:ext>
            </a:extLst>
          </p:cNvPr>
          <p:cNvSpPr txBox="1"/>
          <p:nvPr/>
        </p:nvSpPr>
        <p:spPr>
          <a:xfrm>
            <a:off x="1431943" y="5668324"/>
            <a:ext cx="3822639" cy="227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UI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개발 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API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연동</a:t>
            </a:r>
            <a:endParaRPr lang="en-US" altLang="ko-KR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React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사용자 인터페이스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Recorder.js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음성 녹음 기능 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Pdf-lib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계약서 다운로드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7" name="TextBox 32">
            <a:extLst>
              <a:ext uri="{FF2B5EF4-FFF2-40B4-BE49-F238E27FC236}">
                <a16:creationId xmlns:a16="http://schemas.microsoft.com/office/drawing/2014/main" id="{B03754EB-E82B-4EC4-A59C-82AD9509A93B}"/>
              </a:ext>
            </a:extLst>
          </p:cNvPr>
          <p:cNvSpPr txBox="1"/>
          <p:nvPr/>
        </p:nvSpPr>
        <p:spPr>
          <a:xfrm>
            <a:off x="7020776" y="5756492"/>
            <a:ext cx="4070517" cy="227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개발 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배포관리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FastAPI</a:t>
            </a: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– </a:t>
            </a:r>
            <a:r>
              <a:rPr lang="ko-KR" altLang="en-US" sz="2000" spc="104" dirty="0" err="1"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API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개발</a:t>
            </a: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AWS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배포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SQLite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데이터 저장 및 관리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E3C04B35-C2D0-4E00-806A-B7B18AB0974E}"/>
              </a:ext>
            </a:extLst>
          </p:cNvPr>
          <p:cNvSpPr txBox="1"/>
          <p:nvPr/>
        </p:nvSpPr>
        <p:spPr>
          <a:xfrm>
            <a:off x="12386602" y="5599424"/>
            <a:ext cx="4706002" cy="266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ko-KR" altLang="en-US" sz="2000" dirty="0"/>
              <a:t>프롬프트 설계 및  최적화</a:t>
            </a:r>
            <a:r>
              <a:rPr lang="en-US" altLang="ko-KR" sz="2000" dirty="0"/>
              <a:t>, </a:t>
            </a:r>
            <a:r>
              <a:rPr lang="ko-KR" altLang="en-US" sz="2000" dirty="0"/>
              <a:t>입력 텍스트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altLang="ko-KR" sz="2000" dirty="0"/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altLang="ko-KR" sz="2000" dirty="0" err="1"/>
              <a:t>OpenAI</a:t>
            </a:r>
            <a:r>
              <a:rPr lang="en-US" altLang="ko-KR" sz="2000" dirty="0"/>
              <a:t> Whisper API – </a:t>
            </a:r>
            <a:r>
              <a:rPr lang="ko-KR" altLang="en-US" sz="2000" dirty="0"/>
              <a:t>음성 → 텍스트 변환</a:t>
            </a:r>
            <a:endParaRPr lang="en-US" altLang="ko-KR" sz="2000" dirty="0"/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altLang="ko-KR" sz="2000" dirty="0"/>
              <a:t>GPT API  – </a:t>
            </a:r>
            <a:r>
              <a:rPr lang="ko-KR" altLang="en-US" sz="2000" dirty="0"/>
              <a:t>텍스트 분석 및 계약서 생성</a:t>
            </a:r>
            <a:endParaRPr lang="en-US" altLang="ko-KR" sz="2000" dirty="0"/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altLang="ko-KR" sz="2000" dirty="0"/>
              <a:t>Python – </a:t>
            </a:r>
            <a:r>
              <a:rPr lang="ko-KR" altLang="en-US" sz="2000" dirty="0"/>
              <a:t> 프롬프트 개발 및 텍스트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10145-0A90-42A0-AC23-422160A68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2" y="2840574"/>
            <a:ext cx="1944497" cy="194449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D626CF-5C1E-4D3B-8F6C-C93F69E7A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83" y="2607920"/>
            <a:ext cx="2158490" cy="215849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1E64A57-49B3-4DE2-AB7E-DD446D7A6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0" y="2714620"/>
            <a:ext cx="2151936" cy="23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58742" y="4688357"/>
            <a:ext cx="724670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958742" y="7603648"/>
            <a:ext cx="7423258" cy="14028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183812" y="2904104"/>
            <a:ext cx="2988097" cy="355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dirty="0"/>
              <a:t>📌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관리 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75498" y="5968203"/>
            <a:ext cx="4019178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dirty="0"/>
              <a:t>📌 </a:t>
            </a:r>
            <a:r>
              <a:rPr 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UI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디자인 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3812" y="3419077"/>
            <a:ext cx="6166776" cy="355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Notion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개발 일정 관리</a:t>
            </a:r>
            <a:r>
              <a:rPr lang="en-US" altLang="ko-KR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요구 사항 정리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75498" y="6485728"/>
            <a:ext cx="6729950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Figma – UI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디자인 및 초안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194ACD3E-5E09-4715-9D27-C76CEC5E2D10}"/>
              </a:ext>
            </a:extLst>
          </p:cNvPr>
          <p:cNvSpPr txBox="1"/>
          <p:nvPr/>
        </p:nvSpPr>
        <p:spPr>
          <a:xfrm>
            <a:off x="742950" y="520435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1254EDD-E885-45DF-9A71-E0A115407D27}"/>
              </a:ext>
            </a:extLst>
          </p:cNvPr>
          <p:cNvSpPr txBox="1"/>
          <p:nvPr/>
        </p:nvSpPr>
        <p:spPr>
          <a:xfrm>
            <a:off x="762000" y="1198764"/>
            <a:ext cx="35052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협업 툴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71652ACE-F341-416A-BF8F-3E62E1493E01}"/>
              </a:ext>
            </a:extLst>
          </p:cNvPr>
          <p:cNvSpPr/>
          <p:nvPr/>
        </p:nvSpPr>
        <p:spPr>
          <a:xfrm>
            <a:off x="9144000" y="4688357"/>
            <a:ext cx="8605822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C7CAF433-7923-4031-808E-FD07AFCE956F}"/>
              </a:ext>
            </a:extLst>
          </p:cNvPr>
          <p:cNvSpPr txBox="1"/>
          <p:nvPr/>
        </p:nvSpPr>
        <p:spPr>
          <a:xfrm>
            <a:off x="9660756" y="3038624"/>
            <a:ext cx="3902844" cy="351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800" dirty="0"/>
              <a:t>📌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협업 </a:t>
            </a:r>
            <a:r>
              <a:rPr lang="en-US" altLang="ko-KR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&amp;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형상 관리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CD41D817-62CB-4741-B757-C2C084075CC4}"/>
              </a:ext>
            </a:extLst>
          </p:cNvPr>
          <p:cNvSpPr txBox="1"/>
          <p:nvPr/>
        </p:nvSpPr>
        <p:spPr>
          <a:xfrm>
            <a:off x="9660756" y="3553597"/>
            <a:ext cx="6166776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GitHub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소스 코드 관리 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F825BF32-EF3E-434D-A29A-2A2A33BF7377}"/>
              </a:ext>
            </a:extLst>
          </p:cNvPr>
          <p:cNvSpPr txBox="1"/>
          <p:nvPr/>
        </p:nvSpPr>
        <p:spPr>
          <a:xfrm>
            <a:off x="9906000" y="5968203"/>
            <a:ext cx="4019178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ko-KR" altLang="en-US" sz="2800" dirty="0"/>
              <a:t>📌 </a:t>
            </a:r>
            <a:r>
              <a:rPr lang="ko-KR" altLang="en-US" sz="2499" b="1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회의 및 커뮤니케이션</a:t>
            </a:r>
            <a:endParaRPr lang="en-US" sz="2499" b="1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C9490786-E376-4693-BCCB-CEAB67C99628}"/>
              </a:ext>
            </a:extLst>
          </p:cNvPr>
          <p:cNvSpPr txBox="1"/>
          <p:nvPr/>
        </p:nvSpPr>
        <p:spPr>
          <a:xfrm>
            <a:off x="9906000" y="6485728"/>
            <a:ext cx="6729950" cy="35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Slack / Discord – </a:t>
            </a:r>
            <a:r>
              <a:rPr lang="ko-KR" altLang="en-US" sz="2000" spc="104" dirty="0">
                <a:latin typeface="Source Han Sans KR"/>
                <a:ea typeface="Source Han Sans KR"/>
                <a:cs typeface="Source Han Sans KR"/>
                <a:sym typeface="Source Han Sans KR"/>
              </a:rPr>
              <a:t>실시간 협업 및 피드백 공유</a:t>
            </a:r>
            <a:endParaRPr lang="en-US" sz="2000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0" name="AutoShape 4">
            <a:extLst>
              <a:ext uri="{FF2B5EF4-FFF2-40B4-BE49-F238E27FC236}">
                <a16:creationId xmlns:a16="http://schemas.microsoft.com/office/drawing/2014/main" id="{38A2D6DD-61E3-4784-96DC-9C4F6DDC1D3F}"/>
              </a:ext>
            </a:extLst>
          </p:cNvPr>
          <p:cNvSpPr/>
          <p:nvPr/>
        </p:nvSpPr>
        <p:spPr>
          <a:xfrm>
            <a:off x="9144000" y="7648689"/>
            <a:ext cx="8605822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104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 분석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A550D7-8853-4D17-A797-23AADD23A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6711"/>
            <a:ext cx="10455547" cy="71862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43BDF3-4E6D-4447-A2F9-84F5B29A912E}"/>
              </a:ext>
            </a:extLst>
          </p:cNvPr>
          <p:cNvSpPr txBox="1"/>
          <p:nvPr/>
        </p:nvSpPr>
        <p:spPr>
          <a:xfrm>
            <a:off x="11582400" y="2777454"/>
            <a:ext cx="62484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endParaRPr lang="en-US" altLang="ko-KR" sz="2500" b="1" spc="104" dirty="0"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🔹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P0(필수 기능):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 프로젝트의 핵심 기능으로, 반드시 구현해야 하는 기능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🔹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P1(중요 기능):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 핵심 기능을 보완하며, 가능하면 구현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2000" dirty="0"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ource Han Sans KR Bold" panose="020B0600000101010101" charset="-127"/>
              <a:ea typeface="Source Han Sans KR Bold" panose="020B0600000101010101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🔹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P2(추가 기능):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 프로젝트가 발전하면 확장할 수 있는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7E83-4780-4C6D-9E55-0F98D5E18E6B}"/>
              </a:ext>
            </a:extLst>
          </p:cNvPr>
          <p:cNvSpPr txBox="1"/>
          <p:nvPr/>
        </p:nvSpPr>
        <p:spPr>
          <a:xfrm>
            <a:off x="13868400" y="8496300"/>
            <a:ext cx="31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대화 당사자는 </a:t>
            </a:r>
            <a:r>
              <a:rPr lang="en-US" altLang="ko-KR" dirty="0"/>
              <a:t>2</a:t>
            </a:r>
            <a:r>
              <a:rPr lang="ko-KR" altLang="en-US" dirty="0"/>
              <a:t>명으로 가정</a:t>
            </a:r>
          </a:p>
        </p:txBody>
      </p:sp>
    </p:spTree>
    <p:extLst>
      <p:ext uri="{BB962C8B-B14F-4D97-AF65-F5344CB8AC3E}">
        <p14:creationId xmlns:p14="http://schemas.microsoft.com/office/powerpoint/2010/main" val="250943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전체 구조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634B49-FD79-439C-8A80-CD328B41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7" y="2095500"/>
            <a:ext cx="17112346" cy="6720820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056B36-F295-4A3E-8B09-7E6D6A091B4F}"/>
              </a:ext>
            </a:extLst>
          </p:cNvPr>
          <p:cNvSpPr txBox="1"/>
          <p:nvPr/>
        </p:nvSpPr>
        <p:spPr>
          <a:xfrm>
            <a:off x="9753600" y="1198764"/>
            <a:ext cx="74676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00"/>
              </a:lnSpc>
              <a:buFontTx/>
              <a:buChar char="-"/>
            </a:pPr>
            <a:r>
              <a:rPr lang="ko-KR" altLang="en-US" sz="2800" b="0" i="0" dirty="0">
                <a:solidFill>
                  <a:srgbClr val="1D1C1D"/>
                </a:solidFill>
                <a:effectLst/>
                <a:latin typeface="Source Han Sans KR Bold" panose="020B0600000101010101" charset="-127"/>
                <a:ea typeface="Source Han Sans KR Bold" panose="020B0600000101010101" charset="-127"/>
              </a:rPr>
              <a:t>메인기능만 동작하는 보수적으로 잡은 개발 계획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6669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최종 목표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D4A4418F-7ECF-49C9-9204-547A19BB30EE}"/>
              </a:ext>
            </a:extLst>
          </p:cNvPr>
          <p:cNvSpPr txBox="1"/>
          <p:nvPr/>
        </p:nvSpPr>
        <p:spPr>
          <a:xfrm>
            <a:off x="11734800" y="1857487"/>
            <a:ext cx="6553200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3000"/>
              </a:lnSpc>
              <a:buFontTx/>
              <a:buChar char="-"/>
            </a:pP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실제 사용자가 있다고 가정하고 배포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생성된 계약서를 초안으로 제공하는 것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342900" lvl="0" indent="-342900" algn="l">
              <a:lnSpc>
                <a:spcPts val="3000"/>
              </a:lnSpc>
              <a:buFontTx/>
              <a:buChar char="-"/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lvl="0" algn="l">
              <a:lnSpc>
                <a:spcPts val="3000"/>
              </a:lnSpc>
            </a:pPr>
            <a:r>
              <a:rPr lang="en-US" altLang="ko-KR" sz="2800" b="0" i="0" dirty="0">
                <a:solidFill>
                  <a:srgbClr val="1D1C1D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(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법적 책임이 생성된 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AI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에 있는가 하는 문제 등은 멘토님이 법적인 관점에서 별도 프로젝트로 떼어 놔야 할 정도로 복잡하여 이번 프로젝트의 범위가 아님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Source Han Sans KR" panose="020B0600000101010101" charset="-127"/>
                <a:ea typeface="Source Han Sans KR" panose="020B0600000101010101" charset="-127"/>
              </a:rPr>
              <a:t>) </a:t>
            </a:r>
            <a:r>
              <a:rPr lang="ko-KR" altLang="en-US" sz="2500" b="1" spc="104" dirty="0"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</a:t>
            </a:r>
            <a:endParaRPr lang="en-US" sz="2000" b="1" spc="104" dirty="0"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D482675-499F-4D2C-9631-3CD0D9C6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66901"/>
            <a:ext cx="10363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6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2FC9C24-3939-43B5-9879-B87ECE875D4E}"/>
              </a:ext>
            </a:extLst>
          </p:cNvPr>
          <p:cNvSpPr txBox="1"/>
          <p:nvPr/>
        </p:nvSpPr>
        <p:spPr>
          <a:xfrm>
            <a:off x="587827" y="606877"/>
            <a:ext cx="4136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과제 내용 및 추진방법</a:t>
            </a:r>
            <a:endParaRPr lang="en-US" sz="3000" b="1" spc="156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D1D068-EE74-45AE-B543-33EC5C39E85A}"/>
              </a:ext>
            </a:extLst>
          </p:cNvPr>
          <p:cNvSpPr txBox="1"/>
          <p:nvPr/>
        </p:nvSpPr>
        <p:spPr>
          <a:xfrm>
            <a:off x="762000" y="1198764"/>
            <a:ext cx="298809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altLang="ko-KR" sz="2499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5. </a:t>
            </a:r>
            <a:r>
              <a:rPr lang="ko-KR" altLang="en-US" sz="2000" spc="129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최종 목표</a:t>
            </a:r>
            <a:endParaRPr lang="en-US" sz="2000" spc="129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27AB86-1C3B-4669-99BE-3F3C44B36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0751"/>
            <a:ext cx="9761983" cy="6979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9F710-4F2D-4F58-9446-6C90BCBD2B23}"/>
              </a:ext>
            </a:extLst>
          </p:cNvPr>
          <p:cNvSpPr txBox="1"/>
          <p:nvPr/>
        </p:nvSpPr>
        <p:spPr>
          <a:xfrm>
            <a:off x="11201400" y="2476500"/>
            <a:ext cx="6934200" cy="1893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3000"/>
              </a:lnSpc>
            </a:pPr>
            <a:r>
              <a:rPr lang="ko-KR" altLang="en-US" sz="2800" dirty="0">
                <a:latin typeface="Source Han Sans KR Bold" panose="020B0600000101010101" charset="-127"/>
                <a:ea typeface="Source Han Sans KR Bold" panose="020B0600000101010101" charset="-127"/>
              </a:rPr>
              <a:t>✅ </a:t>
            </a:r>
            <a:r>
              <a:rPr lang="ko-KR" altLang="en-US" sz="2500" b="1" spc="104" dirty="0">
                <a:latin typeface="Source Han Sans KR Bold" panose="020B0600000101010101" charset="-127"/>
                <a:ea typeface="Source Han Sans KR Bold" panose="020B0600000101010101" charset="-127"/>
                <a:cs typeface="Source Han Sans KR"/>
                <a:sym typeface="Source Han Sans KR"/>
              </a:rPr>
              <a:t>핵심 기능</a:t>
            </a: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lvl="0" algn="l">
              <a:lnSpc>
                <a:spcPts val="3000"/>
              </a:lnSpc>
            </a:pPr>
            <a:endParaRPr lang="en-US" altLang="ko-KR" sz="25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ko-KR" altLang="en-US" sz="2000" b="1" dirty="0">
                <a:latin typeface="Source Han Sans KR Bold" panose="020B0600000101010101" charset="-127"/>
                <a:ea typeface="Source Han Sans KR Bold" panose="020B0600000101010101" charset="-127"/>
              </a:rPr>
              <a:t>음성 녹음 및 파일 업로드 기능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 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(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사용자가 직접 음성을 녹음하거나 오디오 파일을 업로드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웹 기반 서비스 제공</a:t>
            </a:r>
            <a:r>
              <a:rPr lang="en-US" altLang="ko-KR" sz="2000" b="1" spc="104" dirty="0">
                <a:latin typeface="Source Han Sans KR" panose="020B0600000101010101" charset="-127"/>
                <a:ea typeface="Source Han Sans KR" panose="020B0600000101010101" charset="-127"/>
                <a:sym typeface="Source Han Sans KR"/>
              </a:rPr>
              <a:t> </a:t>
            </a:r>
            <a:r>
              <a:rPr lang="en-US" altLang="ko-KR" sz="2000" b="1" spc="104" dirty="0">
                <a:latin typeface="Source Han Sans KR Bold" panose="020B0600000101010101" charset="-127"/>
                <a:ea typeface="Source Han Sans KR Bold" panose="020B0600000101010101" charset="-127"/>
                <a:sym typeface="Source Han Sans KR"/>
              </a:rPr>
              <a:t>(</a:t>
            </a:r>
            <a:r>
              <a:rPr lang="ko-KR" altLang="en-US" sz="2000" dirty="0">
                <a:latin typeface="Source Han Sans KR Bold" panose="020B0600000101010101" charset="-127"/>
                <a:ea typeface="Source Han Sans KR Bold" panose="020B0600000101010101" charset="-127"/>
              </a:rPr>
              <a:t>별도 설치 필요 없음</a:t>
            </a:r>
            <a:r>
              <a:rPr lang="en-US" altLang="ko-KR" sz="2000" dirty="0">
                <a:latin typeface="Source Han Sans KR Bold" panose="020B0600000101010101" charset="-127"/>
                <a:ea typeface="Source Han Sans KR Bold" panose="020B0600000101010101" charset="-127"/>
              </a:rPr>
              <a:t>)</a:t>
            </a:r>
            <a:endParaRPr lang="en-US" sz="2000" b="1" spc="104" dirty="0">
              <a:latin typeface="Source Han Sans KR Bold" panose="020B0600000101010101" charset="-127"/>
              <a:ea typeface="Source Han Sans KR Bold" panose="020B0600000101010101" charset="-127"/>
              <a:cs typeface="Source Han Sans KR"/>
              <a:sym typeface="Source Han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4977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710</Words>
  <Application>Microsoft Office PowerPoint</Application>
  <PresentationFormat>사용자 지정</PresentationFormat>
  <Paragraphs>141</Paragraphs>
  <Slides>17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Source Han Sans KR Bold</vt:lpstr>
      <vt:lpstr>Source Han Sans KR</vt:lpstr>
      <vt:lpstr>Noto Sans</vt:lpstr>
      <vt:lpstr>Calibri</vt:lpstr>
      <vt:lpstr>맑은 고딕</vt:lpstr>
      <vt:lpstr>Arial</vt:lpstr>
      <vt:lpstr>Office Theme</vt:lpstr>
      <vt:lpstr>Adobe Acrobat Document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User</dc:creator>
  <cp:lastModifiedBy>User</cp:lastModifiedBy>
  <cp:revision>26</cp:revision>
  <dcterms:created xsi:type="dcterms:W3CDTF">2006-08-16T00:00:00Z</dcterms:created>
  <dcterms:modified xsi:type="dcterms:W3CDTF">2025-03-19T09:05:13Z</dcterms:modified>
  <dc:identifier>DAGiHOD8PSA</dc:identifier>
</cp:coreProperties>
</file>